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101_0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7772400" cy="10058400"/>
  <p:notesSz cx="7772400" cy="10058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="" r:id="rId8" roundtripDataSignature="AMtx7mh+r7/TSQhT5lGi7elJnLSUP8nG4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F7C34E-216A-1E28-F19E-1F15151BBAD0}" name="Padmashri Suresh" initials="PS" userId="S::padmashri.s@hcl.com::8a386622-e878-4433-837c-119055da3f0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9651F8-15A9-43A7-8B6A-322FD9D6610D}" v="151" dt="2023-05-24T09:26:43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707"/>
  </p:normalViewPr>
  <p:slideViewPr>
    <p:cSldViewPr snapToGrid="0">
      <p:cViewPr>
        <p:scale>
          <a:sx n="134" d="100"/>
          <a:sy n="134" d="100"/>
        </p:scale>
        <p:origin x="1816" y="-30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omments/modernComment_101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A3791C0-633E-8B43-8B60-9502950B6FE2}" authorId="{FCF7C34E-216A-1E28-F19E-1F15151BBAD0}" status="resolved" created="2023-03-22T13:30:49.916" complete="100000">
    <pc:sldMkLst xmlns:pc="http://schemas.microsoft.com/office/powerpoint/2013/main/command">
      <pc:docMk/>
      <pc:sldMk cId="0" sldId="257"/>
    </pc:sldMkLst>
    <p188:txBody>
      <a:bodyPr/>
      <a:lstStyle/>
      <a:p>
        <a:r>
          <a:rPr lang="en-US"/>
          <a:t>Need to bring in Pega , AWS and AD integration as pest as well 
Vertical solution catering to …..</a:t>
        </a:r>
      </a:p>
    </p188:txBody>
  </p188:cm>
  <p188:cm id="{17011F28-C647-CB4F-818F-6803626BB3BF}" authorId="{FCF7C34E-216A-1E28-F19E-1F15151BBAD0}" status="resolved" created="2023-03-22T14:05:31.150" complete="100000">
    <pc:sldMkLst xmlns:pc="http://schemas.microsoft.com/office/powerpoint/2013/main/command">
      <pc:docMk/>
      <pc:sldMk cId="0" sldId="257"/>
    </pc:sldMkLst>
    <p188:txBody>
      <a:bodyPr/>
      <a:lstStyle/>
      <a:p>
        <a:r>
          <a:rPr lang="en-US"/>
          <a:t>Why HCL we will have the AWS team itself 
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95650" y="754375"/>
            <a:ext cx="518185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:notes"/>
          <p:cNvSpPr txBox="1">
            <a:spLocks noGrp="1"/>
          </p:cNvSpPr>
          <p:nvPr>
            <p:ph type="body" idx="1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title"/>
          </p:nvPr>
        </p:nvSpPr>
        <p:spPr>
          <a:xfrm>
            <a:off x="443356" y="1156969"/>
            <a:ext cx="6885686" cy="747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ubTitle" idx="1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443356" y="1156969"/>
            <a:ext cx="6885686" cy="747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43356" y="1156969"/>
            <a:ext cx="6885686" cy="747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43356" y="1156969"/>
            <a:ext cx="6885686" cy="747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ftr" idx="11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dt" idx="10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18/10/relationships/comments" Target="../comments/modernComment_101_0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jpeg"/><Relationship Id="rId4" Type="http://schemas.openxmlformats.org/officeDocument/2006/relationships/hyperlink" Target="mailto:metafinity@hcl.com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/>
          <p:nvPr/>
        </p:nvSpPr>
        <p:spPr>
          <a:xfrm>
            <a:off x="0" y="4082319"/>
            <a:ext cx="7772400" cy="2455034"/>
          </a:xfrm>
          <a:custGeom>
            <a:avLst/>
            <a:gdLst/>
            <a:ahLst/>
            <a:cxnLst/>
            <a:rect l="l" t="t" r="r" b="b"/>
            <a:pathLst>
              <a:path w="7772400" h="1588770" extrusionOk="0">
                <a:moveTo>
                  <a:pt x="0" y="1588770"/>
                </a:moveTo>
                <a:lnTo>
                  <a:pt x="7772400" y="1588770"/>
                </a:lnTo>
                <a:lnTo>
                  <a:pt x="7772400" y="0"/>
                </a:lnTo>
                <a:lnTo>
                  <a:pt x="0" y="0"/>
                </a:lnTo>
                <a:lnTo>
                  <a:pt x="0" y="1588770"/>
                </a:ln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"/>
          <p:cNvSpPr txBox="1"/>
          <p:nvPr/>
        </p:nvSpPr>
        <p:spPr>
          <a:xfrm>
            <a:off x="402818" y="4851767"/>
            <a:ext cx="6938485" cy="1500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91440" algn="just">
              <a:spcAft>
                <a:spcPts val="800"/>
              </a:spcAft>
            </a:pPr>
            <a:r>
              <a:rPr lang="en-US" sz="10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Metafinity is HCLTech’s flagship offering under digital metaverse accelerators that harnesses the power of AWS to </a:t>
            </a:r>
            <a:r>
              <a:rPr lang="en-IN" sz="10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 captivating and immersive consumer experiences in the Metaverse. Our cutting-edge platform blends technology and human interactions, to build rich virtual environments across industries, revolutionizing user engagement and driving unparalleled success</a:t>
            </a:r>
            <a:r>
              <a:rPr lang="en-US" sz="10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Metafinity is a repository of verticalized solutions, pre-built algorithms, look-alike avatars, massively multiplayer online-enabled components, meta-analytics and integrations with in-use industry-grade products.</a:t>
            </a:r>
          </a:p>
          <a:p>
            <a:pPr marL="91440" algn="just"/>
            <a:r>
              <a:rPr lang="en-US" sz="10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Metaverse offers untapped potential for enterprises to tailor products and services to specific requirements of individuals, by garnering a deep understanding of their </a:t>
            </a:r>
            <a:r>
              <a:rPr lang="en-US" sz="10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behaviour</a:t>
            </a:r>
            <a:r>
              <a:rPr lang="en-US" sz="10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that was otherwise unavailable before. Beyond traditional personalization, </a:t>
            </a:r>
            <a:r>
              <a:rPr lang="en-US" sz="1000" dirty="0" err="1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hyperpersonalization</a:t>
            </a:r>
            <a:r>
              <a:rPr lang="en-US" sz="10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provides businesses data analytics, AI, and other advanced technologies to create highly personalized experiences that meet customers' specific needs at every step of the customer journey. </a:t>
            </a:r>
          </a:p>
        </p:txBody>
      </p:sp>
      <p:sp>
        <p:nvSpPr>
          <p:cNvPr id="45" name="Google Shape;45;p1"/>
          <p:cNvSpPr txBox="1"/>
          <p:nvPr/>
        </p:nvSpPr>
        <p:spPr>
          <a:xfrm>
            <a:off x="1324250" y="7104530"/>
            <a:ext cx="2428710" cy="733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0625" rIns="0" bIns="0" anchor="t" anchorCtr="0">
            <a:spAutoFit/>
          </a:bodyPr>
          <a:lstStyle/>
          <a:p>
            <a:pPr marL="12700"/>
            <a:r>
              <a:rPr lang="en-IN" sz="900" b="1">
                <a:solidFill>
                  <a:schemeClr val="dk1"/>
                </a:solidFill>
              </a:rPr>
              <a:t>Focused developer effort</a:t>
            </a:r>
          </a:p>
          <a:p>
            <a:pPr marL="12700"/>
            <a:r>
              <a:rPr lang="en-IN" sz="900">
                <a:solidFill>
                  <a:schemeClr val="dk1"/>
                </a:solidFill>
                <a:latin typeface="Calibri"/>
                <a:cs typeface="Calibri"/>
              </a:rPr>
              <a:t>Using re-usable components and starter kits abstract complexities leaving room to innovate on mainstream solutions. </a:t>
            </a:r>
          </a:p>
          <a:p>
            <a:pPr marL="12700"/>
            <a:endParaRPr lang="en-US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1324250" y="7870161"/>
            <a:ext cx="2463753" cy="595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0625" rIns="0" bIns="0" anchor="t" anchorCtr="0">
            <a:spAutoFit/>
          </a:bodyPr>
          <a:lstStyle/>
          <a:p>
            <a:r>
              <a:rPr lang="en-IN" sz="900" b="1">
                <a:solidFill>
                  <a:schemeClr val="dk1"/>
                </a:solidFill>
              </a:rPr>
              <a:t>Increased productivity</a:t>
            </a:r>
          </a:p>
          <a:p>
            <a:r>
              <a:rPr lang="en-IN" sz="900">
                <a:solidFill>
                  <a:schemeClr val="dk1"/>
                </a:solidFill>
                <a:latin typeface="Calibri"/>
                <a:cs typeface="Calibri"/>
              </a:rPr>
              <a:t>Features may be integrated with applications rapidly thereby reducing turn-around time for feature deliverability by up to 15-20.</a:t>
            </a:r>
          </a:p>
        </p:txBody>
      </p:sp>
      <p:sp>
        <p:nvSpPr>
          <p:cNvPr id="47" name="Google Shape;47;p1"/>
          <p:cNvSpPr txBox="1"/>
          <p:nvPr/>
        </p:nvSpPr>
        <p:spPr>
          <a:xfrm>
            <a:off x="4790976" y="8243995"/>
            <a:ext cx="2463753" cy="595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0625" rIns="0" bIns="0" anchor="t" anchorCtr="0">
            <a:spAutoFit/>
          </a:bodyPr>
          <a:lstStyle/>
          <a:p>
            <a:pPr marL="12700"/>
            <a:r>
              <a:rPr lang="en-IN" sz="900" b="1">
                <a:solidFill>
                  <a:schemeClr val="dk1"/>
                </a:solidFill>
              </a:rPr>
              <a:t>Reduced effort</a:t>
            </a:r>
          </a:p>
          <a:p>
            <a:r>
              <a:rPr lang="en-IN" sz="900">
                <a:solidFill>
                  <a:schemeClr val="dk1"/>
                </a:solidFill>
                <a:latin typeface="Calibri"/>
                <a:cs typeface="Calibri"/>
              </a:rPr>
              <a:t>Proven library provides 20-25% reduction in development effort by abstracting feature complexities </a:t>
            </a:r>
          </a:p>
        </p:txBody>
      </p:sp>
      <p:sp>
        <p:nvSpPr>
          <p:cNvPr id="48" name="Google Shape;48;p1"/>
          <p:cNvSpPr txBox="1"/>
          <p:nvPr/>
        </p:nvSpPr>
        <p:spPr>
          <a:xfrm>
            <a:off x="4827954" y="7424592"/>
            <a:ext cx="2515221" cy="595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0625" rIns="0" bIns="0" anchor="t" anchorCtr="0">
            <a:spAutoFit/>
          </a:bodyPr>
          <a:lstStyle/>
          <a:p>
            <a:pPr marL="12700"/>
            <a:r>
              <a:rPr lang="en-IN" sz="900" b="1">
                <a:solidFill>
                  <a:schemeClr val="dk1"/>
                </a:solidFill>
              </a:rPr>
              <a:t>Optimised research time</a:t>
            </a:r>
          </a:p>
          <a:p>
            <a:r>
              <a:rPr lang="en-IN" sz="900">
                <a:solidFill>
                  <a:schemeClr val="dk1"/>
                </a:solidFill>
                <a:latin typeface="Calibri"/>
                <a:cs typeface="Calibri"/>
              </a:rPr>
              <a:t>Time and effort spent to arrive at the best possible approach and tech stack to cater to business requirements.</a:t>
            </a:r>
          </a:p>
        </p:txBody>
      </p:sp>
      <p:sp>
        <p:nvSpPr>
          <p:cNvPr id="49" name="Google Shape;49;p1"/>
          <p:cNvSpPr/>
          <p:nvPr/>
        </p:nvSpPr>
        <p:spPr>
          <a:xfrm>
            <a:off x="1146366" y="7106500"/>
            <a:ext cx="0" cy="517525"/>
          </a:xfrm>
          <a:custGeom>
            <a:avLst/>
            <a:gdLst/>
            <a:ahLst/>
            <a:cxnLst/>
            <a:rect l="l" t="t" r="r" b="b"/>
            <a:pathLst>
              <a:path w="120000" h="517525" extrusionOk="0">
                <a:moveTo>
                  <a:pt x="0" y="0"/>
                </a:moveTo>
                <a:lnTo>
                  <a:pt x="0" y="517016"/>
                </a:lnTo>
              </a:path>
            </a:pathLst>
          </a:custGeom>
          <a:noFill/>
          <a:ln w="9525" cap="flat" cmpd="sng">
            <a:solidFill>
              <a:srgbClr val="5353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"/>
          <p:cNvSpPr/>
          <p:nvPr/>
        </p:nvSpPr>
        <p:spPr>
          <a:xfrm>
            <a:off x="1146366" y="7880028"/>
            <a:ext cx="0" cy="517525"/>
          </a:xfrm>
          <a:custGeom>
            <a:avLst/>
            <a:gdLst/>
            <a:ahLst/>
            <a:cxnLst/>
            <a:rect l="l" t="t" r="r" b="b"/>
            <a:pathLst>
              <a:path w="120000" h="517525" extrusionOk="0">
                <a:moveTo>
                  <a:pt x="0" y="0"/>
                </a:moveTo>
                <a:lnTo>
                  <a:pt x="0" y="517017"/>
                </a:lnTo>
              </a:path>
            </a:pathLst>
          </a:custGeom>
          <a:noFill/>
          <a:ln w="9525" cap="flat" cmpd="sng">
            <a:solidFill>
              <a:srgbClr val="5353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/>
          <p:nvPr/>
        </p:nvSpPr>
        <p:spPr>
          <a:xfrm>
            <a:off x="4630438" y="8261880"/>
            <a:ext cx="0" cy="517525"/>
          </a:xfrm>
          <a:custGeom>
            <a:avLst/>
            <a:gdLst/>
            <a:ahLst/>
            <a:cxnLst/>
            <a:rect l="l" t="t" r="r" b="b"/>
            <a:pathLst>
              <a:path w="120000" h="517525" extrusionOk="0">
                <a:moveTo>
                  <a:pt x="0" y="0"/>
                </a:moveTo>
                <a:lnTo>
                  <a:pt x="0" y="517017"/>
                </a:lnTo>
              </a:path>
            </a:pathLst>
          </a:custGeom>
          <a:noFill/>
          <a:ln w="9525" cap="flat" cmpd="sng">
            <a:solidFill>
              <a:srgbClr val="5353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/>
          <p:nvPr/>
        </p:nvSpPr>
        <p:spPr>
          <a:xfrm>
            <a:off x="4650071" y="7431903"/>
            <a:ext cx="0" cy="517525"/>
          </a:xfrm>
          <a:custGeom>
            <a:avLst/>
            <a:gdLst/>
            <a:ahLst/>
            <a:cxnLst/>
            <a:rect l="l" t="t" r="r" b="b"/>
            <a:pathLst>
              <a:path w="120000" h="517525" extrusionOk="0">
                <a:moveTo>
                  <a:pt x="0" y="0"/>
                </a:moveTo>
                <a:lnTo>
                  <a:pt x="0" y="517017"/>
                </a:lnTo>
              </a:path>
            </a:pathLst>
          </a:custGeom>
          <a:noFill/>
          <a:ln w="9525" cap="flat" cmpd="sng">
            <a:solidFill>
              <a:srgbClr val="5353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487017" y="6536590"/>
            <a:ext cx="6870065" cy="487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rPr>
              <a:t>Benefits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604" marR="0" lvl="0" indent="0" algn="l" rtl="0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Experience Transformation with benefits cutting across Agents, Businesses and Customers   </a:t>
            </a:r>
            <a:endParaRPr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90276" y="2539792"/>
            <a:ext cx="7443543" cy="1397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0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Engaging Customer Experiences (CX) has always been the focus of an enterprise's digital initiatives to drive end-user interaction &amp; garner focus, distinguished ease of use and propel its accelerated growth further. When put into the context of competitive execution, challenges emerge:</a:t>
            </a: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000" b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User Engagement:</a:t>
            </a:r>
            <a:r>
              <a:rPr lang="en-IN" sz="10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With corporations around the globe harnessing the power of data to create personalized and engaging content on available channels, all conventional forms of engagement fall short to garner user focus.</a:t>
            </a: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000" b="1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 of Personalization:</a:t>
            </a:r>
            <a:r>
              <a:rPr lang="en-IN" sz="1000" dirty="0">
                <a:solidFill>
                  <a:srgbClr val="231F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Personalization is not enough; Vanilla offerings attempt to provide personalized user engagement but fail to truly address unique requirements and environments that a user may prefer.</a:t>
            </a:r>
          </a:p>
        </p:txBody>
      </p:sp>
      <p:sp>
        <p:nvSpPr>
          <p:cNvPr id="55" name="Google Shape;55;p1"/>
          <p:cNvSpPr/>
          <p:nvPr/>
        </p:nvSpPr>
        <p:spPr>
          <a:xfrm>
            <a:off x="457200" y="7122121"/>
            <a:ext cx="520700" cy="485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454259" y="7865673"/>
            <a:ext cx="520700" cy="485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4019442" y="7458217"/>
            <a:ext cx="520700" cy="485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4020797" y="8291243"/>
            <a:ext cx="520700" cy="485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9" name="Google Shape;59;p1" descr="A picture containing person&#10;&#10;Description generated with high confidence"/>
          <p:cNvPicPr preferRelativeResize="0"/>
          <p:nvPr/>
        </p:nvPicPr>
        <p:blipFill rotWithShape="1">
          <a:blip r:embed="rId4">
            <a:alphaModFix/>
          </a:blip>
          <a:srcRect t="-1" b="50633"/>
          <a:stretch/>
        </p:blipFill>
        <p:spPr>
          <a:xfrm>
            <a:off x="-6919" y="0"/>
            <a:ext cx="7786238" cy="1836174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"/>
          <p:cNvSpPr txBox="1"/>
          <p:nvPr/>
        </p:nvSpPr>
        <p:spPr>
          <a:xfrm>
            <a:off x="176830" y="950078"/>
            <a:ext cx="7390463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Next gen Channel Applications built on HCLTech’s Metafinity platform supercharged through AWS</a:t>
            </a:r>
            <a:endParaRPr sz="20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p1" descr="A picture containing person&#10;&#10;Description generated with high confidence"/>
          <p:cNvPicPr preferRelativeResize="0"/>
          <p:nvPr/>
        </p:nvPicPr>
        <p:blipFill rotWithShape="1">
          <a:blip r:embed="rId4">
            <a:alphaModFix/>
          </a:blip>
          <a:srcRect t="40883" b="50633"/>
          <a:stretch/>
        </p:blipFill>
        <p:spPr>
          <a:xfrm flipH="1">
            <a:off x="0" y="9688746"/>
            <a:ext cx="7786238" cy="376349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"/>
          <p:cNvSpPr/>
          <p:nvPr/>
        </p:nvSpPr>
        <p:spPr>
          <a:xfrm>
            <a:off x="287599" y="1972183"/>
            <a:ext cx="520700" cy="485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007717" y="1932223"/>
            <a:ext cx="6715651" cy="487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714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Challenges</a:t>
            </a:r>
            <a:endParaRPr/>
          </a:p>
          <a:p>
            <a:pPr marL="17145" marR="0" lvl="0" indent="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dk1"/>
                </a:solidFill>
              </a:rPr>
              <a:t>Modern Customer Experience needs a paradigm shift</a:t>
            </a:r>
          </a:p>
        </p:txBody>
      </p:sp>
      <p:sp>
        <p:nvSpPr>
          <p:cNvPr id="65" name="Google Shape;65;p1"/>
          <p:cNvSpPr/>
          <p:nvPr/>
        </p:nvSpPr>
        <p:spPr>
          <a:xfrm>
            <a:off x="1111649" y="4198202"/>
            <a:ext cx="635352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Metaverse for next-gen User Engagement in a Hyper personalized world</a:t>
            </a:r>
            <a:endParaRPr dirty="0"/>
          </a:p>
        </p:txBody>
      </p:sp>
      <p:sp>
        <p:nvSpPr>
          <p:cNvPr id="66" name="Google Shape;66;p1"/>
          <p:cNvSpPr/>
          <p:nvPr/>
        </p:nvSpPr>
        <p:spPr>
          <a:xfrm>
            <a:off x="495642" y="4259253"/>
            <a:ext cx="520700" cy="485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7" name="Google Shape;67;p1"/>
          <p:cNvCxnSpPr/>
          <p:nvPr/>
        </p:nvCxnSpPr>
        <p:spPr>
          <a:xfrm>
            <a:off x="5951401" y="194110"/>
            <a:ext cx="0" cy="449946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68" name="Google Shape;6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43400" y="268378"/>
            <a:ext cx="1394618" cy="38352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"/>
          <p:cNvSpPr txBox="1"/>
          <p:nvPr/>
        </p:nvSpPr>
        <p:spPr>
          <a:xfrm>
            <a:off x="136479" y="9753600"/>
            <a:ext cx="1891103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Amazon | HCLTech</a:t>
            </a:r>
            <a:endParaRPr dirty="0"/>
          </a:p>
        </p:txBody>
      </p:sp>
      <p:sp>
        <p:nvSpPr>
          <p:cNvPr id="70" name="Google Shape;70;p1"/>
          <p:cNvSpPr txBox="1"/>
          <p:nvPr/>
        </p:nvSpPr>
        <p:spPr>
          <a:xfrm>
            <a:off x="6074853" y="9769217"/>
            <a:ext cx="1458966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Last Updated: </a:t>
            </a:r>
            <a:r>
              <a:rPr lang="en-US" sz="900" dirty="0">
                <a:solidFill>
                  <a:srgbClr val="FF33CC"/>
                </a:solidFill>
                <a:latin typeface="Calibri"/>
                <a:ea typeface="Calibri"/>
                <a:cs typeface="Calibri"/>
                <a:sym typeface="Calibri"/>
              </a:rPr>
              <a:t>May 2023</a:t>
            </a:r>
            <a:endParaRPr dirty="0"/>
          </a:p>
        </p:txBody>
      </p:sp>
      <p:sp>
        <p:nvSpPr>
          <p:cNvPr id="37" name="Google Shape;46;p1">
            <a:extLst>
              <a:ext uri="{FF2B5EF4-FFF2-40B4-BE49-F238E27FC236}">
                <a16:creationId xmlns:a16="http://schemas.microsoft.com/office/drawing/2014/main" id="{D7AFACCE-5F29-43D6-B721-7F4D187C5F01}"/>
              </a:ext>
            </a:extLst>
          </p:cNvPr>
          <p:cNvSpPr txBox="1"/>
          <p:nvPr/>
        </p:nvSpPr>
        <p:spPr>
          <a:xfrm>
            <a:off x="1327191" y="8676818"/>
            <a:ext cx="2463753" cy="595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0625" rIns="0" bIns="0" anchor="t" anchorCtr="0">
            <a:spAutoFit/>
          </a:bodyPr>
          <a:lstStyle/>
          <a:p>
            <a:pPr marL="127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Uplift End User Engagement</a:t>
            </a:r>
            <a:endParaRPr/>
          </a:p>
          <a:p>
            <a:pPr algn="l"/>
            <a:r>
              <a:rPr lang="en-US" sz="900">
                <a:solidFill>
                  <a:schemeClr val="dk1"/>
                </a:solidFill>
                <a:latin typeface="Calibri"/>
                <a:cs typeface="Calibri"/>
              </a:rPr>
              <a:t>Immersive experiences garner higher user focus dividing through longer time spans. We foresee a 20%-30% increase in user engagement.</a:t>
            </a:r>
            <a:endParaRPr sz="900">
              <a:solidFill>
                <a:schemeClr val="dk1"/>
              </a:solidFill>
              <a:latin typeface="Calibri"/>
              <a:cs typeface="Calibri"/>
            </a:endParaRPr>
          </a:p>
        </p:txBody>
      </p:sp>
      <p:sp>
        <p:nvSpPr>
          <p:cNvPr id="38" name="Google Shape;50;p1">
            <a:extLst>
              <a:ext uri="{FF2B5EF4-FFF2-40B4-BE49-F238E27FC236}">
                <a16:creationId xmlns:a16="http://schemas.microsoft.com/office/drawing/2014/main" id="{8E2E5140-FB37-4FDD-B3B3-FAE04E9C3F2C}"/>
              </a:ext>
            </a:extLst>
          </p:cNvPr>
          <p:cNvSpPr/>
          <p:nvPr/>
        </p:nvSpPr>
        <p:spPr>
          <a:xfrm>
            <a:off x="1149307" y="8686685"/>
            <a:ext cx="0" cy="517525"/>
          </a:xfrm>
          <a:custGeom>
            <a:avLst/>
            <a:gdLst/>
            <a:ahLst/>
            <a:cxnLst/>
            <a:rect l="l" t="t" r="r" b="b"/>
            <a:pathLst>
              <a:path w="120000" h="517525" extrusionOk="0">
                <a:moveTo>
                  <a:pt x="0" y="0"/>
                </a:moveTo>
                <a:lnTo>
                  <a:pt x="0" y="517017"/>
                </a:lnTo>
              </a:path>
            </a:pathLst>
          </a:custGeom>
          <a:noFill/>
          <a:ln w="9525" cap="flat" cmpd="sng">
            <a:solidFill>
              <a:srgbClr val="5353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56;p1">
            <a:extLst>
              <a:ext uri="{FF2B5EF4-FFF2-40B4-BE49-F238E27FC236}">
                <a16:creationId xmlns:a16="http://schemas.microsoft.com/office/drawing/2014/main" id="{400F30F0-B0A6-452D-B320-CB60FAACDA1C}"/>
              </a:ext>
            </a:extLst>
          </p:cNvPr>
          <p:cNvSpPr/>
          <p:nvPr/>
        </p:nvSpPr>
        <p:spPr>
          <a:xfrm>
            <a:off x="457200" y="8672330"/>
            <a:ext cx="520700" cy="485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2022 New York CIO Executive Summit">
            <a:extLst>
              <a:ext uri="{FF2B5EF4-FFF2-40B4-BE49-F238E27FC236}">
                <a16:creationId xmlns:a16="http://schemas.microsoft.com/office/drawing/2014/main" id="{5BDAC24F-F37D-9A58-5A6C-2081100A1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879" y="319220"/>
            <a:ext cx="1448414" cy="27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"/>
          <p:cNvSpPr txBox="1"/>
          <p:nvPr/>
        </p:nvSpPr>
        <p:spPr>
          <a:xfrm>
            <a:off x="0" y="8406902"/>
            <a:ext cx="7772400" cy="539871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txBody>
          <a:bodyPr spcFirstLastPara="1" wrap="square" lIns="0" tIns="1250" rIns="0" bIns="0" anchor="t" anchorCtr="0">
            <a:sp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N" sz="1000" b="1" dirty="0">
              <a:solidFill>
                <a:srgbClr val="252F3E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600" dirty="0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rPr>
              <a:t>Get started with </a:t>
            </a:r>
            <a:r>
              <a:rPr lang="en-IN" sz="1600" dirty="0" err="1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rPr>
              <a:t>HCLTech’s</a:t>
            </a:r>
            <a:r>
              <a:rPr lang="en-IN" sz="1600" dirty="0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N" sz="1600" dirty="0" err="1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rPr>
              <a:t>Metafinity</a:t>
            </a:r>
            <a:r>
              <a:rPr lang="en-IN" sz="1600" dirty="0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rPr>
              <a:t> on AWS</a:t>
            </a:r>
            <a:br>
              <a:rPr lang="en-IN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IN" sz="900" b="0" dirty="0">
                <a:solidFill>
                  <a:srgbClr val="232F3E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metafinity@hcl.com</a:t>
            </a:r>
            <a:endParaRPr lang="en-IN" sz="900" b="0" dirty="0">
              <a:solidFill>
                <a:srgbClr val="232F3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"/>
          <p:cNvSpPr txBox="1"/>
          <p:nvPr/>
        </p:nvSpPr>
        <p:spPr>
          <a:xfrm>
            <a:off x="381736" y="6098734"/>
            <a:ext cx="6547483" cy="294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8250" rIns="0" bIns="0" anchor="t" anchorCtr="0">
            <a:spAutoFit/>
          </a:bodyPr>
          <a:lstStyle/>
          <a:p>
            <a:pPr marL="1714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252F3E"/>
                </a:solidFill>
                <a:latin typeface="Arial"/>
                <a:ea typeface="Arial"/>
                <a:cs typeface="Arial"/>
                <a:sym typeface="Arial"/>
              </a:rPr>
              <a:t>Why HCLTech ?</a:t>
            </a:r>
            <a:endParaRPr sz="1600" b="1" dirty="0">
              <a:solidFill>
                <a:srgbClr val="FF33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2" descr="A picture containing person&#10;&#10;Description generated with high confidence"/>
          <p:cNvPicPr preferRelativeResize="0"/>
          <p:nvPr/>
        </p:nvPicPr>
        <p:blipFill rotWithShape="1">
          <a:blip r:embed="rId5">
            <a:alphaModFix/>
          </a:blip>
          <a:srcRect t="-1" b="87345"/>
          <a:stretch/>
        </p:blipFill>
        <p:spPr>
          <a:xfrm>
            <a:off x="0" y="-7872"/>
            <a:ext cx="7795418" cy="470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2" descr="A picture containing person&#10;&#10;Description generated with high confidence"/>
          <p:cNvPicPr preferRelativeResize="0"/>
          <p:nvPr/>
        </p:nvPicPr>
        <p:blipFill rotWithShape="1">
          <a:blip r:embed="rId5">
            <a:alphaModFix/>
          </a:blip>
          <a:srcRect t="30322" b="50633"/>
          <a:stretch/>
        </p:blipFill>
        <p:spPr>
          <a:xfrm flipH="1">
            <a:off x="0" y="9220201"/>
            <a:ext cx="7786238" cy="84489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" name="Google Shape;85;p2"/>
          <p:cNvCxnSpPr/>
          <p:nvPr/>
        </p:nvCxnSpPr>
        <p:spPr>
          <a:xfrm>
            <a:off x="6041339" y="9372600"/>
            <a:ext cx="0" cy="449946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8" name="Google Shape;88;p2"/>
          <p:cNvSpPr/>
          <p:nvPr/>
        </p:nvSpPr>
        <p:spPr>
          <a:xfrm>
            <a:off x="381736" y="1081563"/>
            <a:ext cx="7061379" cy="2734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148590" lvl="0" indent="0" algn="just" rtl="0">
              <a:spcBef>
                <a:spcPts val="7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Metafinity utilizes HCLTech’s blockchain platform COTRUST™ and Blockchain Tokenization Framework (OBOL) as the underlying decentralized capability to deliver an end-to-end metaverse capabilities for enterprise needs. This allows backend integrations ranging from blockchain, cloud, data and artificial intelligence.</a:t>
            </a:r>
            <a:endParaRPr lang="en-US" sz="1000" i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148590" lvl="0" indent="0" algn="just" rtl="0">
              <a:spcBef>
                <a:spcPts val="70"/>
              </a:spcBef>
              <a:spcAft>
                <a:spcPts val="0"/>
              </a:spcAft>
              <a:buNone/>
            </a:pP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Platform Support: </a:t>
            </a:r>
            <a:r>
              <a:rPr lang="en-IN" sz="1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Cross Platform support for all components and use cases to run across HMD devices, VR headsets via Android &amp; iOS and Desktops. Support for Mac/Windows build with a keyboard controller, VR Devices (Google Cardboard/IRUSU), Oculus, and HTC </a:t>
            </a:r>
            <a:r>
              <a:rPr lang="en-IN" sz="10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Vive</a:t>
            </a:r>
            <a:r>
              <a:rPr lang="en-IN" sz="1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Multi-Player support (MMO):</a:t>
            </a:r>
            <a:r>
              <a:rPr lang="en-IN" sz="1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Real-time collaboration between numerous users 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Blockchain:</a:t>
            </a:r>
            <a:r>
              <a:rPr lang="en-IN" sz="1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Blockchain integration for conducting bilateral commerce and token awards 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Reusable 3D assets: </a:t>
            </a:r>
            <a:r>
              <a:rPr lang="en-IN" sz="1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Architected as a composition of reusable components and assets to create digital experiences and beyond 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Video Player &amp; Presentations: </a:t>
            </a:r>
            <a:r>
              <a:rPr lang="en-IN" sz="1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Designated controls of video players and presentations 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/>
                <a:cs typeface="Calibri"/>
              </a:rPr>
              <a:t>Collaboration :  </a:t>
            </a:r>
            <a:r>
              <a:rPr lang="en-IN" sz="1000" dirty="0">
                <a:solidFill>
                  <a:schemeClr val="dk1"/>
                </a:solidFill>
                <a:latin typeface="Calibri"/>
                <a:cs typeface="Calibri"/>
              </a:rPr>
              <a:t>Public and private auditory conversations amongst participants, chat interface to interact with other users . White boarding. </a:t>
            </a:r>
            <a:endParaRPr lang="en-IN" sz="1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Teleporting: </a:t>
            </a:r>
            <a:r>
              <a:rPr lang="en-IN" sz="10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to teleport between designated portals for swifter movement across the virtual workspace 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/>
                <a:cs typeface="Calibri"/>
              </a:rPr>
              <a:t>Integrations: </a:t>
            </a:r>
            <a:r>
              <a:rPr lang="en-IN" sz="1000" dirty="0">
                <a:solidFill>
                  <a:schemeClr val="dk1"/>
                </a:solidFill>
                <a:latin typeface="Calibri"/>
                <a:cs typeface="Calibri"/>
              </a:rPr>
              <a:t>Support for integration with Pega, and Adobe products.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/>
                <a:cs typeface="Calibri"/>
              </a:rPr>
              <a:t>Authentication: </a:t>
            </a:r>
            <a:r>
              <a:rPr lang="en-IN" sz="1000" dirty="0">
                <a:solidFill>
                  <a:schemeClr val="dk1"/>
                </a:solidFill>
                <a:latin typeface="Calibri"/>
                <a:cs typeface="Calibri"/>
              </a:rPr>
              <a:t>Azure AD &amp; </a:t>
            </a:r>
            <a:r>
              <a:rPr lang="en-IN" sz="1000" err="1">
                <a:solidFill>
                  <a:schemeClr val="dk1"/>
                </a:solidFill>
                <a:latin typeface="Calibri"/>
                <a:cs typeface="Calibri"/>
              </a:rPr>
              <a:t>Playfab</a:t>
            </a:r>
            <a:endParaRPr lang="en-IN" sz="1000">
              <a:solidFill>
                <a:schemeClr val="dk1"/>
              </a:solidFill>
              <a:latin typeface="Calibri"/>
              <a:cs typeface="Calibri"/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IN" sz="1000" b="1" dirty="0">
                <a:solidFill>
                  <a:schemeClr val="dk1"/>
                </a:solidFill>
                <a:latin typeface="Calibri"/>
                <a:cs typeface="Calibri"/>
              </a:rPr>
              <a:t>Generative AI </a:t>
            </a:r>
            <a:r>
              <a:rPr lang="en-IN" sz="1000" dirty="0">
                <a:solidFill>
                  <a:schemeClr val="dk1"/>
                </a:solidFill>
                <a:latin typeface="Calibri"/>
                <a:cs typeface="Calibri"/>
              </a:rPr>
              <a:t>– Integration with ChatGPT</a:t>
            </a:r>
            <a:endParaRPr lang="en-IN" sz="1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Google Shape;89;p2"/>
          <p:cNvSpPr/>
          <p:nvPr/>
        </p:nvSpPr>
        <p:spPr>
          <a:xfrm>
            <a:off x="314840" y="7159354"/>
            <a:ext cx="2152311" cy="106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rgbClr val="F8991C"/>
                </a:solidFill>
                <a:latin typeface="Calibri"/>
                <a:cs typeface="Calibri"/>
              </a:rPr>
              <a:t>Connect &amp; CCI Specialist</a:t>
            </a:r>
            <a:endParaRPr lang="en-US" sz="1000" b="1">
              <a:solidFill>
                <a:srgbClr val="F8991C"/>
              </a:solidFill>
              <a:latin typeface="Calibri"/>
              <a:cs typeface="Calibri"/>
            </a:endParaRPr>
          </a:p>
          <a:p>
            <a:pPr marL="12700" marR="5080" lvl="0" indent="0" algn="l" rtl="0">
              <a:lnSpc>
                <a:spcPct val="120300"/>
              </a:lnSpc>
              <a:spcBef>
                <a:spcPts val="615"/>
              </a:spcBef>
              <a:spcAft>
                <a:spcPts val="0"/>
              </a:spcAft>
              <a:buNone/>
            </a:pP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HCLTech is one of the very few Global SI to complete the </a:t>
            </a:r>
            <a:r>
              <a:rPr lang="en-US" sz="1000" b="1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dual of Amazon Connect SDP </a:t>
            </a: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certification and </a:t>
            </a:r>
            <a:r>
              <a:rPr lang="en-US" sz="1000" b="1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AWS CCI Credentials</a:t>
            </a:r>
            <a:endParaRPr sz="1000" b="1" dirty="0">
              <a:solidFill>
                <a:srgbClr val="FF33CC"/>
              </a:solidFill>
              <a:latin typeface="Calibri"/>
              <a:cs typeface="Calibri"/>
              <a:sym typeface="Arial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2801775" y="7162041"/>
            <a:ext cx="2312122" cy="106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rgbClr val="F8991C"/>
                </a:solidFill>
                <a:latin typeface="Calibri"/>
                <a:cs typeface="Calibri"/>
                <a:sym typeface="Arial"/>
              </a:rPr>
              <a:t>360 Degree Relationship</a:t>
            </a:r>
            <a:endParaRPr lang="en-US" sz="1000" b="1">
              <a:solidFill>
                <a:srgbClr val="252F3E"/>
              </a:solidFill>
              <a:latin typeface="Calibri"/>
              <a:cs typeface="Calibri"/>
            </a:endParaRPr>
          </a:p>
          <a:p>
            <a:pPr marL="12700" marR="5080" lvl="0" indent="0" algn="l" rtl="0">
              <a:lnSpc>
                <a:spcPct val="120300"/>
              </a:lnSpc>
              <a:spcBef>
                <a:spcPts val="615"/>
              </a:spcBef>
              <a:spcAft>
                <a:spcPts val="0"/>
              </a:spcAft>
              <a:buNone/>
            </a:pP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HCLTech is a </a:t>
            </a:r>
            <a:r>
              <a:rPr lang="en-US" sz="1000" b="1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global premier consulting partner </a:t>
            </a: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for AWS. We are also a </a:t>
            </a:r>
            <a:r>
              <a:rPr lang="en-US" sz="1000" b="1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re-seller</a:t>
            </a: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 for AWS CX stack </a:t>
            </a:r>
            <a:r>
              <a:rPr lang="en-US" sz="1000" dirty="0">
                <a:latin typeface="Calibri"/>
                <a:cs typeface="Calibri"/>
              </a:rPr>
              <a:t>to clients and </a:t>
            </a:r>
            <a:r>
              <a:rPr lang="en-US" sz="1000" b="1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consumers of AWS </a:t>
            </a: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for our service deck</a:t>
            </a:r>
            <a:endParaRPr sz="1000">
              <a:solidFill>
                <a:srgbClr val="FF33CC"/>
              </a:solidFill>
              <a:latin typeface="Calibri"/>
              <a:cs typeface="Calibri"/>
            </a:endParaRPr>
          </a:p>
        </p:txBody>
      </p:sp>
      <p:sp>
        <p:nvSpPr>
          <p:cNvPr id="91" name="Google Shape;91;p2"/>
          <p:cNvSpPr/>
          <p:nvPr/>
        </p:nvSpPr>
        <p:spPr>
          <a:xfrm>
            <a:off x="5410618" y="7198899"/>
            <a:ext cx="2152312" cy="106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rgbClr val="F8991C"/>
                </a:solidFill>
                <a:latin typeface="Calibri"/>
                <a:cs typeface="Calibri"/>
                <a:sym typeface="Arial"/>
              </a:rPr>
              <a:t>Dedicated Lab &amp; Team</a:t>
            </a:r>
            <a:endParaRPr sz="1000" b="1" dirty="0">
              <a:latin typeface="Calibri"/>
              <a:cs typeface="Calibri"/>
            </a:endParaRPr>
          </a:p>
          <a:p>
            <a:pPr marL="12700" marR="0" lvl="0" indent="0" algn="l" rtl="0">
              <a:lnSpc>
                <a:spcPct val="120000"/>
              </a:lnSpc>
              <a:spcBef>
                <a:spcPts val="615"/>
              </a:spcBef>
              <a:spcAft>
                <a:spcPts val="0"/>
              </a:spcAft>
              <a:buNone/>
            </a:pP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HCLTech has a team of </a:t>
            </a:r>
            <a:r>
              <a:rPr lang="en-US" sz="1000" b="1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75+ dedicated SMEs</a:t>
            </a: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 </a:t>
            </a:r>
            <a:r>
              <a:rPr lang="en-US" sz="1000" b="1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on AWS </a:t>
            </a: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Contact center technologies and a </a:t>
            </a:r>
            <a:r>
              <a:rPr lang="en-US" sz="1000" b="1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CX lab dedicated to AWS CCI &amp; Connect </a:t>
            </a:r>
            <a:r>
              <a:rPr lang="en-US" sz="1000" b="0" i="0" dirty="0">
                <a:solidFill>
                  <a:srgbClr val="000000"/>
                </a:solidFill>
                <a:latin typeface="Calibri"/>
                <a:cs typeface="Calibri"/>
                <a:sym typeface="Arial"/>
              </a:rPr>
              <a:t>solutions</a:t>
            </a:r>
            <a:endParaRPr sz="1000">
              <a:solidFill>
                <a:srgbClr val="FF33CC"/>
              </a:solidFill>
              <a:latin typeface="Calibri"/>
              <a:cs typeface="Calibri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3063065" y="6471891"/>
            <a:ext cx="644102" cy="6009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5485218" y="6485446"/>
            <a:ext cx="644102" cy="6009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6400800" y="96295"/>
            <a:ext cx="115570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Solution Brief</a:t>
            </a: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419600" y="9449472"/>
            <a:ext cx="1394618" cy="38352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139866" y="9480133"/>
            <a:ext cx="1343638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Amazon | HCLTech</a:t>
            </a:r>
            <a:endParaRPr lang="en-US" sz="900" dirty="0"/>
          </a:p>
        </p:txBody>
      </p:sp>
      <p:sp>
        <p:nvSpPr>
          <p:cNvPr id="98" name="Google Shape;98;p2"/>
          <p:cNvSpPr txBox="1"/>
          <p:nvPr/>
        </p:nvSpPr>
        <p:spPr>
          <a:xfrm>
            <a:off x="136480" y="9687616"/>
            <a:ext cx="1661840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Last Updated: </a:t>
            </a:r>
            <a:r>
              <a:rPr lang="en-US" sz="900" dirty="0">
                <a:solidFill>
                  <a:srgbClr val="FF33CC"/>
                </a:solidFill>
                <a:latin typeface="Calibri"/>
                <a:ea typeface="Calibri"/>
                <a:cs typeface="Calibri"/>
                <a:sym typeface="Calibri"/>
              </a:rPr>
              <a:t>May 2023</a:t>
            </a:r>
            <a:endParaRPr lang="en-US" sz="900" dirty="0"/>
          </a:p>
        </p:txBody>
      </p:sp>
      <p:sp>
        <p:nvSpPr>
          <p:cNvPr id="27" name="Google Shape;63;p1">
            <a:extLst>
              <a:ext uri="{FF2B5EF4-FFF2-40B4-BE49-F238E27FC236}">
                <a16:creationId xmlns:a16="http://schemas.microsoft.com/office/drawing/2014/main" id="{35A32A3F-207A-479C-8CD6-FF8A8F57DBCF}"/>
              </a:ext>
            </a:extLst>
          </p:cNvPr>
          <p:cNvSpPr/>
          <p:nvPr/>
        </p:nvSpPr>
        <p:spPr>
          <a:xfrm>
            <a:off x="184149" y="561491"/>
            <a:ext cx="520700" cy="48577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64;p1">
            <a:extLst>
              <a:ext uri="{FF2B5EF4-FFF2-40B4-BE49-F238E27FC236}">
                <a16:creationId xmlns:a16="http://schemas.microsoft.com/office/drawing/2014/main" id="{9F9A7BC8-2138-49AF-A576-33F6E7FA2EF7}"/>
              </a:ext>
            </a:extLst>
          </p:cNvPr>
          <p:cNvSpPr txBox="1"/>
          <p:nvPr/>
        </p:nvSpPr>
        <p:spPr>
          <a:xfrm>
            <a:off x="872600" y="646570"/>
            <a:ext cx="6715651" cy="259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714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Features</a:t>
            </a:r>
            <a:endParaRPr/>
          </a:p>
        </p:txBody>
      </p:sp>
      <p:grpSp>
        <p:nvGrpSpPr>
          <p:cNvPr id="23" name="Graphic 360">
            <a:extLst>
              <a:ext uri="{FF2B5EF4-FFF2-40B4-BE49-F238E27FC236}">
                <a16:creationId xmlns:a16="http://schemas.microsoft.com/office/drawing/2014/main" id="{0DDFA1C5-F84B-44A0-99F1-ACFEB62C2134}"/>
              </a:ext>
            </a:extLst>
          </p:cNvPr>
          <p:cNvGrpSpPr/>
          <p:nvPr/>
        </p:nvGrpSpPr>
        <p:grpSpPr>
          <a:xfrm>
            <a:off x="749811" y="6619917"/>
            <a:ext cx="535203" cy="397786"/>
            <a:chOff x="3533775" y="4767262"/>
            <a:chExt cx="704850" cy="523875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B50D6F2-0C53-4EEE-9AD0-139A8BDD4549}"/>
                </a:ext>
              </a:extLst>
            </p:cNvPr>
            <p:cNvSpPr/>
            <p:nvPr/>
          </p:nvSpPr>
          <p:spPr>
            <a:xfrm>
              <a:off x="3823907" y="5122926"/>
              <a:ext cx="114300" cy="114300"/>
            </a:xfrm>
            <a:custGeom>
              <a:avLst/>
              <a:gdLst>
                <a:gd name="connsiteX0" fmla="*/ 115348 w 114300"/>
                <a:gd name="connsiteY0" fmla="*/ 61246 h 114300"/>
                <a:gd name="connsiteX1" fmla="*/ 61246 w 114300"/>
                <a:gd name="connsiteY1" fmla="*/ 115348 h 114300"/>
                <a:gd name="connsiteX2" fmla="*/ 7144 w 114300"/>
                <a:gd name="connsiteY2" fmla="*/ 61246 h 114300"/>
                <a:gd name="connsiteX3" fmla="*/ 61246 w 114300"/>
                <a:gd name="connsiteY3" fmla="*/ 7144 h 114300"/>
                <a:gd name="connsiteX4" fmla="*/ 115348 w 114300"/>
                <a:gd name="connsiteY4" fmla="*/ 61246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300" h="114300">
                  <a:moveTo>
                    <a:pt x="115348" y="61246"/>
                  </a:moveTo>
                  <a:cubicBezTo>
                    <a:pt x="115348" y="91125"/>
                    <a:pt x="91125" y="115348"/>
                    <a:pt x="61246" y="115348"/>
                  </a:cubicBezTo>
                  <a:cubicBezTo>
                    <a:pt x="31366" y="115348"/>
                    <a:pt x="7144" y="91125"/>
                    <a:pt x="7144" y="61246"/>
                  </a:cubicBezTo>
                  <a:cubicBezTo>
                    <a:pt x="7144" y="31366"/>
                    <a:pt x="31366" y="7144"/>
                    <a:pt x="61246" y="7144"/>
                  </a:cubicBezTo>
                  <a:cubicBezTo>
                    <a:pt x="91125" y="7144"/>
                    <a:pt x="115348" y="31366"/>
                    <a:pt x="115348" y="61246"/>
                  </a:cubicBezTo>
                  <a:close/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155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0A27FCB-1948-4ADA-A0C6-90B8F8F39579}"/>
                </a:ext>
              </a:extLst>
            </p:cNvPr>
            <p:cNvSpPr/>
            <p:nvPr/>
          </p:nvSpPr>
          <p:spPr>
            <a:xfrm>
              <a:off x="3531394" y="4826698"/>
              <a:ext cx="704850" cy="352425"/>
            </a:xfrm>
            <a:custGeom>
              <a:avLst/>
              <a:gdLst>
                <a:gd name="connsiteX0" fmla="*/ 698849 w 704850"/>
                <a:gd name="connsiteY0" fmla="*/ 348996 h 352425"/>
                <a:gd name="connsiteX1" fmla="*/ 352997 w 704850"/>
                <a:gd name="connsiteY1" fmla="*/ 7144 h 352425"/>
                <a:gd name="connsiteX2" fmla="*/ 7144 w 704850"/>
                <a:gd name="connsiteY2" fmla="*/ 348996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4850" h="352425">
                  <a:moveTo>
                    <a:pt x="698849" y="348996"/>
                  </a:moveTo>
                  <a:cubicBezTo>
                    <a:pt x="696563" y="159830"/>
                    <a:pt x="542639" y="7144"/>
                    <a:pt x="352997" y="7144"/>
                  </a:cubicBezTo>
                  <a:cubicBezTo>
                    <a:pt x="163259" y="7144"/>
                    <a:pt x="9335" y="159830"/>
                    <a:pt x="7144" y="348996"/>
                  </a:cubicBezTo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155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98333A8-51AF-4387-87E9-A2978066C8F4}"/>
                </a:ext>
              </a:extLst>
            </p:cNvPr>
            <p:cNvSpPr/>
            <p:nvPr/>
          </p:nvSpPr>
          <p:spPr>
            <a:xfrm>
              <a:off x="3954780" y="4893659"/>
              <a:ext cx="219075" cy="400050"/>
            </a:xfrm>
            <a:custGeom>
              <a:avLst/>
              <a:gdLst>
                <a:gd name="connsiteX0" fmla="*/ 198120 w 219075"/>
                <a:gd name="connsiteY0" fmla="*/ 395478 h 400050"/>
                <a:gd name="connsiteX1" fmla="*/ 202025 w 219075"/>
                <a:gd name="connsiteY1" fmla="*/ 185356 h 400050"/>
                <a:gd name="connsiteX2" fmla="*/ 7144 w 219075"/>
                <a:gd name="connsiteY2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075" h="400050">
                  <a:moveTo>
                    <a:pt x="198120" y="395478"/>
                  </a:moveTo>
                  <a:cubicBezTo>
                    <a:pt x="224790" y="330803"/>
                    <a:pt x="228219" y="256222"/>
                    <a:pt x="202025" y="185356"/>
                  </a:cubicBezTo>
                  <a:cubicBezTo>
                    <a:pt x="168402" y="94583"/>
                    <a:pt x="93917" y="30766"/>
                    <a:pt x="7144" y="7144"/>
                  </a:cubicBezTo>
                </a:path>
              </a:pathLst>
            </a:custGeom>
            <a:noFill/>
            <a:ln w="9525" cap="flat">
              <a:solidFill>
                <a:srgbClr val="232F3E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155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98B86A1-8CEB-46FC-A191-833D480FD6BB}"/>
                </a:ext>
              </a:extLst>
            </p:cNvPr>
            <p:cNvSpPr/>
            <p:nvPr/>
          </p:nvSpPr>
          <p:spPr>
            <a:xfrm>
              <a:off x="3590523" y="4893659"/>
              <a:ext cx="219075" cy="400050"/>
            </a:xfrm>
            <a:custGeom>
              <a:avLst/>
              <a:gdLst>
                <a:gd name="connsiteX0" fmla="*/ 29168 w 219075"/>
                <a:gd name="connsiteY0" fmla="*/ 395478 h 400050"/>
                <a:gd name="connsiteX1" fmla="*/ 25167 w 219075"/>
                <a:gd name="connsiteY1" fmla="*/ 385667 h 400050"/>
                <a:gd name="connsiteX2" fmla="*/ 195569 w 219075"/>
                <a:gd name="connsiteY2" fmla="*/ 14954 h 400050"/>
                <a:gd name="connsiteX3" fmla="*/ 220049 w 219075"/>
                <a:gd name="connsiteY3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075" h="400050">
                  <a:moveTo>
                    <a:pt x="29168" y="395478"/>
                  </a:moveTo>
                  <a:cubicBezTo>
                    <a:pt x="27834" y="392240"/>
                    <a:pt x="26405" y="389001"/>
                    <a:pt x="25167" y="385667"/>
                  </a:cubicBezTo>
                  <a:cubicBezTo>
                    <a:pt x="-30173" y="236220"/>
                    <a:pt x="46217" y="70294"/>
                    <a:pt x="195569" y="14954"/>
                  </a:cubicBezTo>
                  <a:cubicBezTo>
                    <a:pt x="203666" y="11906"/>
                    <a:pt x="211857" y="9430"/>
                    <a:pt x="220049" y="7144"/>
                  </a:cubicBezTo>
                </a:path>
              </a:pathLst>
            </a:custGeom>
            <a:noFill/>
            <a:ln w="9525" cap="flat">
              <a:solidFill>
                <a:srgbClr val="232F3E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155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6B377CD-4745-4AA1-AE41-579FC02CA1F3}"/>
                </a:ext>
              </a:extLst>
            </p:cNvPr>
            <p:cNvSpPr/>
            <p:nvPr/>
          </p:nvSpPr>
          <p:spPr>
            <a:xfrm>
              <a:off x="3881057" y="4760118"/>
              <a:ext cx="9525" cy="142875"/>
            </a:xfrm>
            <a:custGeom>
              <a:avLst/>
              <a:gdLst>
                <a:gd name="connsiteX0" fmla="*/ 7144 w 9525"/>
                <a:gd name="connsiteY0" fmla="*/ 7144 h 142875"/>
                <a:gd name="connsiteX1" fmla="*/ 7144 w 9525"/>
                <a:gd name="connsiteY1" fmla="*/ 135731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142875">
                  <a:moveTo>
                    <a:pt x="7144" y="7144"/>
                  </a:moveTo>
                  <a:lnTo>
                    <a:pt x="7144" y="135731"/>
                  </a:lnTo>
                </a:path>
              </a:pathLst>
            </a:custGeom>
            <a:ln w="9525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155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8536902-53C4-47CE-B64A-907FEBC3C788}"/>
                </a:ext>
              </a:extLst>
            </p:cNvPr>
            <p:cNvSpPr/>
            <p:nvPr/>
          </p:nvSpPr>
          <p:spPr>
            <a:xfrm>
              <a:off x="3665696" y="4942713"/>
              <a:ext cx="409575" cy="190500"/>
            </a:xfrm>
            <a:custGeom>
              <a:avLst/>
              <a:gdLst>
                <a:gd name="connsiteX0" fmla="*/ 7144 w 409575"/>
                <a:gd name="connsiteY0" fmla="*/ 187071 h 190500"/>
                <a:gd name="connsiteX1" fmla="*/ 218408 w 409575"/>
                <a:gd name="connsiteY1" fmla="*/ 7144 h 190500"/>
                <a:gd name="connsiteX2" fmla="*/ 406336 w 409575"/>
                <a:gd name="connsiteY2" fmla="*/ 119063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575" h="190500">
                  <a:moveTo>
                    <a:pt x="7144" y="187071"/>
                  </a:moveTo>
                  <a:cubicBezTo>
                    <a:pt x="23622" y="85058"/>
                    <a:pt x="111728" y="7144"/>
                    <a:pt x="218408" y="7144"/>
                  </a:cubicBezTo>
                  <a:cubicBezTo>
                    <a:pt x="299657" y="7144"/>
                    <a:pt x="370142" y="52388"/>
                    <a:pt x="406336" y="119063"/>
                  </a:cubicBezTo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155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D85B5F3-C778-4FB2-8E92-5C9F62150003}"/>
                </a:ext>
              </a:extLst>
            </p:cNvPr>
            <p:cNvSpPr/>
            <p:nvPr/>
          </p:nvSpPr>
          <p:spPr>
            <a:xfrm>
              <a:off x="4027360" y="5078158"/>
              <a:ext cx="66675" cy="57150"/>
            </a:xfrm>
            <a:custGeom>
              <a:avLst/>
              <a:gdLst>
                <a:gd name="connsiteX0" fmla="*/ 68008 w 66675"/>
                <a:gd name="connsiteY0" fmla="*/ 51626 h 57150"/>
                <a:gd name="connsiteX1" fmla="*/ 55721 w 66675"/>
                <a:gd name="connsiteY1" fmla="*/ 7144 h 57150"/>
                <a:gd name="connsiteX2" fmla="*/ 7144 w 66675"/>
                <a:gd name="connsiteY2" fmla="*/ 30766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675" h="57150">
                  <a:moveTo>
                    <a:pt x="68008" y="51626"/>
                  </a:moveTo>
                  <a:cubicBezTo>
                    <a:pt x="65532" y="36195"/>
                    <a:pt x="61341" y="21241"/>
                    <a:pt x="55721" y="7144"/>
                  </a:cubicBezTo>
                  <a:lnTo>
                    <a:pt x="7144" y="30766"/>
                  </a:lnTo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155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F2D0D7D-6014-4366-9158-0FB69770ABE3}"/>
                </a:ext>
              </a:extLst>
            </p:cNvPr>
            <p:cNvSpPr/>
            <p:nvPr/>
          </p:nvSpPr>
          <p:spPr>
            <a:xfrm>
              <a:off x="3834384" y="5111400"/>
              <a:ext cx="190500" cy="95250"/>
            </a:xfrm>
            <a:custGeom>
              <a:avLst/>
              <a:gdLst>
                <a:gd name="connsiteX0" fmla="*/ 183642 w 190500"/>
                <a:gd name="connsiteY0" fmla="*/ 7144 h 95250"/>
                <a:gd name="connsiteX1" fmla="*/ 7144 w 190500"/>
                <a:gd name="connsiteY1" fmla="*/ 9544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0500" h="95250">
                  <a:moveTo>
                    <a:pt x="183642" y="7144"/>
                  </a:moveTo>
                  <a:lnTo>
                    <a:pt x="7144" y="95441"/>
                  </a:lnTo>
                </a:path>
              </a:pathLst>
            </a:custGeom>
            <a:ln w="9525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457155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2" name="Picture 2" descr="2022 New York CIO Executive Summit">
            <a:extLst>
              <a:ext uri="{FF2B5EF4-FFF2-40B4-BE49-F238E27FC236}">
                <a16:creationId xmlns:a16="http://schemas.microsoft.com/office/drawing/2014/main" id="{CC9FF575-EAA1-7D68-18AB-5189EF58C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733" y="9480133"/>
            <a:ext cx="1448414" cy="27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7FA1D781-1EEF-F48E-83F7-51C1A0B6E2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3818350"/>
            <a:ext cx="7772400" cy="2241282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4137C9A7B3024E92850F4B32E744E2" ma:contentTypeVersion="17" ma:contentTypeDescription="Create a new document." ma:contentTypeScope="" ma:versionID="95de9cf37251b9e771653da01cd5a80e">
  <xsd:schema xmlns:xsd="http://www.w3.org/2001/XMLSchema" xmlns:xs="http://www.w3.org/2001/XMLSchema" xmlns:p="http://schemas.microsoft.com/office/2006/metadata/properties" xmlns:ns2="7431f559-7d4c-42ed-9b74-bf2b989ee3f5" xmlns:ns3="edc0c413-ea3e-4e52-8bfb-30703cd1a114" xmlns:ns4="6e410b57-4e18-499d-a73b-778ad125d0c6" targetNamespace="http://schemas.microsoft.com/office/2006/metadata/properties" ma:root="true" ma:fieldsID="25f9f7a022cb8ec590b7475e8ee23127" ns2:_="" ns3:_="" ns4:_="">
    <xsd:import namespace="7431f559-7d4c-42ed-9b74-bf2b989ee3f5"/>
    <xsd:import namespace="edc0c413-ea3e-4e52-8bfb-30703cd1a114"/>
    <xsd:import namespace="6e410b57-4e18-499d-a73b-778ad125d0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31f559-7d4c-42ed-9b74-bf2b989ee3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b31ed30-7e58-4985-b8c2-d455a920e2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DocTags" ma:index="24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c0c413-ea3e-4e52-8bfb-30703cd1a11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410b57-4e18-499d-a73b-778ad125d0c6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06920ba3-011e-46c7-9396-d97ef9b036d1}" ma:internalName="TaxCatchAll" ma:showField="CatchAllData" ma:web="edc0c413-ea3e-4e52-8bfb-30703cd1a1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e410b57-4e18-499d-a73b-778ad125d0c6" xsi:nil="true"/>
    <lcf76f155ced4ddcb4097134ff3c332f xmlns="7431f559-7d4c-42ed-9b74-bf2b989ee3f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041659-5845-4F6F-9A7B-B80D28DAA456}">
  <ds:schemaRefs>
    <ds:schemaRef ds:uri="6e410b57-4e18-499d-a73b-778ad125d0c6"/>
    <ds:schemaRef ds:uri="7431f559-7d4c-42ed-9b74-bf2b989ee3f5"/>
    <ds:schemaRef ds:uri="edc0c413-ea3e-4e52-8bfb-30703cd1a1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39420DF-AC86-4788-92FB-6D4BA3D290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ACDBF0-D41F-427C-BBFA-89BAAB509876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6e410b57-4e18-499d-a73b-778ad125d0c6"/>
    <ds:schemaRef ds:uri="edc0c413-ea3e-4e52-8bfb-30703cd1a114"/>
    <ds:schemaRef ds:uri="http://www.w3.org/XML/1998/namespace"/>
    <ds:schemaRef ds:uri="7431f559-7d4c-42ed-9b74-bf2b989ee3f5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738</Words>
  <Application>Microsoft Macintosh PowerPoint</Application>
  <PresentationFormat>Custom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Courier New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 Jacky</dc:creator>
  <cp:lastModifiedBy>Padmashri Suresh</cp:lastModifiedBy>
  <cp:revision>22</cp:revision>
  <dcterms:created xsi:type="dcterms:W3CDTF">2018-07-31T16:30:12Z</dcterms:created>
  <dcterms:modified xsi:type="dcterms:W3CDTF">2023-05-24T10:31:50Z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2018-07-26T00:00:00Z</vt:filetime>
  </property>
  <property fmtid="{D5CDD505-2E9C-101B-9397-08002B2CF9AE}" pid="3" name="Creator">
    <vt:lpwstr>XMPie~uProduce~7.1</vt:lpwstr>
  </property>
  <property fmtid="{D5CDD505-2E9C-101B-9397-08002B2CF9AE}" pid="4" name="LastSaved">
    <vt:filetime>2018-07-31T00:00:00Z</vt:filetime>
  </property>
  <property fmtid="{D5CDD505-2E9C-101B-9397-08002B2CF9AE}" pid="5" name="TitusGUID">
    <vt:lpwstr>3ce6187a-31aa-4b46-a846-310b6c8a5729</vt:lpwstr>
  </property>
  <property fmtid="{D5CDD505-2E9C-101B-9397-08002B2CF9AE}" pid="6" name="HCLClassD6">
    <vt:lpwstr>False</vt:lpwstr>
  </property>
  <property fmtid="{D5CDD505-2E9C-101B-9397-08002B2CF9AE}" pid="7" name="HCLClassification">
    <vt:lpwstr>HCL_Cla5s_1nt3rnal</vt:lpwstr>
  </property>
  <property fmtid="{D5CDD505-2E9C-101B-9397-08002B2CF9AE}" pid="8" name="ContentTypeId">
    <vt:lpwstr>0x010100FC4137C9A7B3024E92850F4B32E744E2</vt:lpwstr>
  </property>
  <property fmtid="{D5CDD505-2E9C-101B-9397-08002B2CF9AE}" pid="9" name="MediaServiceImageTags">
    <vt:lpwstr/>
  </property>
</Properties>
</file>